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85" r:id="rId5"/>
    <p:sldId id="288" r:id="rId6"/>
    <p:sldId id="259" r:id="rId7"/>
    <p:sldId id="261" r:id="rId8"/>
    <p:sldId id="289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3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60" d="100"/>
          <a:sy n="60" d="100"/>
        </p:scale>
        <p:origin x="18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EB969-E9F9-4F57-9780-D5FAAFC7EAE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253B4-55FC-46E9-92AC-854086469EF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6.jpe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jpe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jpe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jpe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0.jpe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4.jpe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8.jpe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2.jpe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7.jpe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1.jpe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 Learning Images - Free Download on Freepik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3"/>
          <a:stretch>
            <a:fillRect/>
          </a:stretch>
        </p:blipFill>
        <p:spPr bwMode="auto">
          <a:xfrm>
            <a:off x="0" y="1951464"/>
            <a:ext cx="12192000" cy="49065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19514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Berlin Sans FB Demi" panose="020E0802020502020306" pitchFamily="34" charset="0"/>
              </a:rPr>
              <a:t>Online Learning Platform Analysis (Using SQL)</a:t>
            </a:r>
            <a:endParaRPr lang="en-US" sz="5400" dirty="0"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0034" y="177403"/>
            <a:ext cx="10515600" cy="484343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. Find the most popular course category based on enrollments.</a:t>
            </a:r>
            <a:endParaRPr lang="en-US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034" y="661746"/>
            <a:ext cx="5502050" cy="15500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07" y="5518298"/>
            <a:ext cx="9484240" cy="340242"/>
          </a:xfrm>
          <a:prstGeom prst="rect">
            <a:avLst/>
          </a:prstGeom>
        </p:spPr>
      </p:pic>
      <p:pic>
        <p:nvPicPr>
          <p:cNvPr id="12" name="Picture 4" descr="21+ Trending Courses Online (2025) That Can 10x Your Sala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2" r="1631" b="12720"/>
          <a:stretch>
            <a:fillRect/>
          </a:stretch>
        </p:blipFill>
        <p:spPr bwMode="auto">
          <a:xfrm>
            <a:off x="0" y="0"/>
            <a:ext cx="4040371" cy="551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034" y="2784622"/>
            <a:ext cx="4208730" cy="10863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0034" y="177403"/>
            <a:ext cx="10515600" cy="484343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4.List instructors who are 'Top-rated' and teach 'AI/ML’ </a:t>
            </a:r>
            <a:endParaRPr lang="en-US" sz="1800" b="1" dirty="0">
              <a:solidFill>
                <a:schemeClr val="tx1"/>
              </a:solidFill>
              <a:latin typeface="Segoe UI" panose="020B0502040204020203" pitchFamily="34" charset="0"/>
              <a:ea typeface="MS Gothic" panose="020B0609070205080204" pitchFamily="49" charset="-128"/>
              <a:cs typeface="Segoe UI" panose="020B0502040204020203" pitchFamily="34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or 'Cloud'.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033" y="896426"/>
            <a:ext cx="5769673" cy="1545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41" y="6285600"/>
            <a:ext cx="10747759" cy="2780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908" y="2676797"/>
            <a:ext cx="3810777" cy="2453268"/>
          </a:xfrm>
          <a:prstGeom prst="rect">
            <a:avLst/>
          </a:prstGeom>
        </p:spPr>
      </p:pic>
      <p:pic>
        <p:nvPicPr>
          <p:cNvPr id="15" name="Picture 14" descr="Free podcast meeting virtual vecto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21468" r="7592" b="16514"/>
          <a:stretch>
            <a:fillRect/>
          </a:stretch>
        </p:blipFill>
        <p:spPr bwMode="auto">
          <a:xfrm>
            <a:off x="0" y="0"/>
            <a:ext cx="5270033" cy="6328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931" y="401445"/>
            <a:ext cx="8441474" cy="66907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  <a:latin typeface="Berlin Sans FB Demi" panose="020E0802020502020306" pitchFamily="34" charset="0"/>
                <a:cs typeface="Segoe UI" panose="020B0502040204020203" pitchFamily="34" charset="0"/>
              </a:rPr>
              <a:t>5. The number of students per course level (Basic, Intermediate, Advanced).</a:t>
            </a:r>
            <a:endParaRPr lang="en-US" b="1" dirty="0">
              <a:solidFill>
                <a:schemeClr val="tx1"/>
              </a:solidFill>
              <a:latin typeface="Berlin Sans FB Demi" panose="020E0802020502020306" pitchFamily="34" charset="0"/>
              <a:cs typeface="Segoe UI" panose="020B0502040204020203" pitchFamily="34" charset="0"/>
            </a:endParaRPr>
          </a:p>
          <a:p>
            <a:endParaRPr lang="en-US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204" y="1202441"/>
            <a:ext cx="4159464" cy="1219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16281" t="48619" r="67898" b="36802"/>
          <a:stretch>
            <a:fillRect/>
          </a:stretch>
        </p:blipFill>
        <p:spPr>
          <a:xfrm>
            <a:off x="351204" y="2831558"/>
            <a:ext cx="3395606" cy="1985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1" y="5227181"/>
            <a:ext cx="8274475" cy="215911"/>
          </a:xfrm>
          <a:prstGeom prst="rect">
            <a:avLst/>
          </a:prstGeom>
        </p:spPr>
      </p:pic>
      <p:pic>
        <p:nvPicPr>
          <p:cNvPr id="6146" name="Picture 2" descr="Intermediate Level Royalty-Free Images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0"/>
          <a:stretch>
            <a:fillRect/>
          </a:stretch>
        </p:blipFill>
        <p:spPr bwMode="auto">
          <a:xfrm>
            <a:off x="8530683" y="0"/>
            <a:ext cx="366131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7961" y="100360"/>
            <a:ext cx="80818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erlin Sans FB Demi" panose="020E0802020502020306" pitchFamily="34" charset="0"/>
              </a:rPr>
              <a:t>6.Identify top 3 instructors using DENSE_RANK() based on total course enrollments.</a:t>
            </a:r>
            <a:endParaRPr lang="en-US" sz="2000" dirty="0">
              <a:latin typeface="Berlin Sans FB Demi" panose="020E0802020502020306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7961" y="758283"/>
            <a:ext cx="6110868" cy="1583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815" y="6317470"/>
            <a:ext cx="8750750" cy="177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808" y="2910468"/>
            <a:ext cx="4879177" cy="2375210"/>
          </a:xfrm>
          <a:prstGeom prst="rect">
            <a:avLst/>
          </a:prstGeom>
        </p:spPr>
      </p:pic>
      <p:pic>
        <p:nvPicPr>
          <p:cNvPr id="7172" name="Picture 4" descr="Online Teaching Platforms in India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98"/>
          <a:stretch>
            <a:fillRect/>
          </a:stretch>
        </p:blipFill>
        <p:spPr bwMode="auto">
          <a:xfrm>
            <a:off x="1" y="0"/>
            <a:ext cx="3501482" cy="62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5813" y="173064"/>
            <a:ext cx="906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erlin Sans FB Demi" panose="020E0802020502020306" pitchFamily="34" charset="0"/>
              </a:rPr>
              <a:t>7.Which course(s) have the highest number of enrollments, grouped by year.</a:t>
            </a:r>
            <a:endParaRPr lang="en-US" sz="20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13" y="884874"/>
            <a:ext cx="5149075" cy="1736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2" y="6142303"/>
            <a:ext cx="7944258" cy="2159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79" y="3233320"/>
            <a:ext cx="3753043" cy="2597283"/>
          </a:xfrm>
          <a:prstGeom prst="rect">
            <a:avLst/>
          </a:prstGeom>
        </p:spPr>
      </p:pic>
      <p:pic>
        <p:nvPicPr>
          <p:cNvPr id="8194" name="Picture 2" descr="What is Virtual Instructor-Led Training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13" y="1338146"/>
            <a:ext cx="5149073" cy="414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3239" y="177747"/>
            <a:ext cx="7345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Berlin Sans FB Demi" panose="020E0802020502020306" pitchFamily="34" charset="0"/>
              </a:rPr>
              <a:t>8. List most frequently enrolled courses.</a:t>
            </a:r>
            <a:endParaRPr lang="en-US" sz="2400" b="1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3239" y="931126"/>
            <a:ext cx="5745547" cy="1990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239" y="3107661"/>
            <a:ext cx="4493941" cy="1631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615" y="6095008"/>
            <a:ext cx="8198271" cy="215911"/>
          </a:xfrm>
          <a:prstGeom prst="rect">
            <a:avLst/>
          </a:prstGeom>
        </p:spPr>
      </p:pic>
      <p:pic>
        <p:nvPicPr>
          <p:cNvPr id="9218" name="Picture 2" descr="Virtual Instructor-Led Training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746"/>
            <a:ext cx="5241073" cy="579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4660" y="262274"/>
            <a:ext cx="8985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erlin Sans FB Demi" panose="020E0802020502020306" pitchFamily="34" charset="0"/>
              </a:rPr>
              <a:t>9. Display instructor names, types, and profession, sorted by instructor type.</a:t>
            </a:r>
            <a:endParaRPr lang="en-US" sz="20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403" y="3249899"/>
            <a:ext cx="3035456" cy="2387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3555"/>
          <a:stretch>
            <a:fillRect/>
          </a:stretch>
        </p:blipFill>
        <p:spPr>
          <a:xfrm>
            <a:off x="753403" y="995980"/>
            <a:ext cx="5859270" cy="1947942"/>
          </a:xfrm>
          <a:prstGeom prst="rect">
            <a:avLst/>
          </a:prstGeom>
        </p:spPr>
      </p:pic>
      <p:pic>
        <p:nvPicPr>
          <p:cNvPr id="10242" name="Picture 2" descr="Virtual Instructor Led Training: Pro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41" y="818707"/>
            <a:ext cx="4954859" cy="603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4667" y="91537"/>
            <a:ext cx="8349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10.List course categories with no enrollments in last 30 days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4542"/>
            <a:ext cx="6869150" cy="2333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454" y="834542"/>
            <a:ext cx="1733639" cy="1828894"/>
          </a:xfrm>
          <a:prstGeom prst="rect">
            <a:avLst/>
          </a:prstGeom>
        </p:spPr>
      </p:pic>
      <p:pic>
        <p:nvPicPr>
          <p:cNvPr id="8" name="Picture 7" descr="Free home-based learning homeschooling distance learning illustra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9500"/>
            <a:ext cx="11493795" cy="31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2208" y="120430"/>
            <a:ext cx="6094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11.Show top 3 most expensive courses along with their instructor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9874" y="1070100"/>
            <a:ext cx="4038808" cy="1149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874" y="2753680"/>
            <a:ext cx="3645087" cy="1225613"/>
          </a:xfrm>
          <a:prstGeom prst="rect">
            <a:avLst/>
          </a:prstGeom>
        </p:spPr>
      </p:pic>
      <p:pic>
        <p:nvPicPr>
          <p:cNvPr id="2" name="Picture 1" descr="Photo elearning website with modish sofware for student to study on the intern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17409"/>
            <a:ext cx="6094140" cy="614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90560" y="255807"/>
            <a:ext cx="7357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12. Find instructors who teach more than one course.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307" y="1306805"/>
            <a:ext cx="5512083" cy="723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60081"/>
            <a:ext cx="4238392" cy="1398258"/>
          </a:xfrm>
          <a:prstGeom prst="rect">
            <a:avLst/>
          </a:prstGeom>
        </p:spPr>
      </p:pic>
      <p:pic>
        <p:nvPicPr>
          <p:cNvPr id="13314" name="Picture 2" descr="and Disadvantages Of Online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9905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379188" y="0"/>
            <a:ext cx="5812812" cy="3211033"/>
          </a:xfrm>
          <a:gradFill>
            <a:gsLst>
              <a:gs pos="1000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</a:gradFill>
          <a:effectLst>
            <a:outerShdw blurRad="50800" dist="38100" dir="16200000" rotWithShape="0">
              <a:schemeClr val="bg2">
                <a:lumMod val="50000"/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Berlin Sans FB Demi" panose="020E0802020502020306" pitchFamily="34" charset="0"/>
                <a:cs typeface="Segoe UI" panose="020B0502040204020203" pitchFamily="34" charset="0"/>
              </a:rPr>
              <a:t>      </a:t>
            </a:r>
            <a:r>
              <a:rPr lang="en-US" sz="3200" dirty="0">
                <a:solidFill>
                  <a:schemeClr val="tx1"/>
                </a:solidFill>
                <a:latin typeface="Berlin Sans FB Demi" panose="020E0802020502020306" pitchFamily="34" charset="0"/>
                <a:cs typeface="Segoe UI" panose="020B0502040204020203" pitchFamily="34" charset="0"/>
              </a:rPr>
              <a:t>INTRODUCTION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today’s fast-paced digital era, online learning platforms like 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Udemy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Coursera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LinkedIn Learning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transforming how people acquire new skills. With thousands of courses and learners worldwide, understanding 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student behavior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effectiveness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revenue patterns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crucial for driving growth and engagement.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Free Online Meeting Video Conference vector and pictur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631365" cy="68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1789" y="177165"/>
            <a:ext cx="9509201" cy="8309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2700000" scaled="1"/>
            <a:tileRect/>
          </a:gradFill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13. Create a view for detailed course info joining Course, Instructor, and Category.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25972"/>
            <a:ext cx="12192000" cy="354715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88" y="1135574"/>
            <a:ext cx="9509201" cy="19018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322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14. Find students who completed all modules (Progress = 100%).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46428"/>
            <a:ext cx="3016405" cy="1905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0" y="683768"/>
            <a:ext cx="7116863" cy="1189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3984"/>
            <a:ext cx="8789547" cy="284401"/>
          </a:xfrm>
          <a:prstGeom prst="rect">
            <a:avLst/>
          </a:prstGeom>
        </p:spPr>
      </p:pic>
      <p:pic>
        <p:nvPicPr>
          <p:cNvPr id="14340" name="Picture 4" descr="E-learning Modules | Trendz Proces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127" y="1"/>
            <a:ext cx="32598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93729" y="111362"/>
            <a:ext cx="9018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erlin Sans FB Demi" panose="020E0802020502020306" pitchFamily="34" charset="0"/>
              </a:rPr>
              <a:t>15. Display students who completed courses but gave feedback &lt; 4.0.</a:t>
            </a:r>
            <a:endParaRPr lang="en-US" sz="20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8221" y="895978"/>
            <a:ext cx="5020030" cy="1663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221" y="2928667"/>
            <a:ext cx="5607338" cy="78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29" y="4063275"/>
            <a:ext cx="8198271" cy="234962"/>
          </a:xfrm>
          <a:prstGeom prst="rect">
            <a:avLst/>
          </a:prstGeom>
        </p:spPr>
      </p:pic>
      <p:pic>
        <p:nvPicPr>
          <p:cNvPr id="16388" name="Picture 4" descr="Implementing of Student Feedback System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072270" cy="675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7736" y="0"/>
            <a:ext cx="9018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16. Get student names who have completed all enrolled courses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9393" y="816564"/>
            <a:ext cx="8426883" cy="15685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64" y="2873508"/>
            <a:ext cx="1968601" cy="1701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965" y="5063809"/>
            <a:ext cx="8134768" cy="209561"/>
          </a:xfrm>
          <a:prstGeom prst="rect">
            <a:avLst/>
          </a:prstGeom>
        </p:spPr>
      </p:pic>
      <p:pic>
        <p:nvPicPr>
          <p:cNvPr id="17410" name="Picture 2" descr="Online Scoring &amp; Student Evaluation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4116"/>
            <a:ext cx="3164965" cy="683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3280" y="198424"/>
            <a:ext cx="9018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17. Show average progress percent per course across all users.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3280" y="6432318"/>
            <a:ext cx="8122067" cy="139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932" y="851952"/>
            <a:ext cx="6142536" cy="14783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32" y="2602480"/>
            <a:ext cx="3295344" cy="2800494"/>
          </a:xfrm>
          <a:prstGeom prst="rect">
            <a:avLst/>
          </a:prstGeom>
        </p:spPr>
      </p:pic>
      <p:pic>
        <p:nvPicPr>
          <p:cNvPr id="23554" name="Picture 2" descr="Explore Courses Homep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0089"/>
            <a:ext cx="4221126" cy="57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12709"/>
            <a:ext cx="8003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18. List users who started but did not complete any course.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0605"/>
            <a:ext cx="5121894" cy="2756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2865"/>
            <a:ext cx="3104707" cy="2541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5" y="6300863"/>
            <a:ext cx="10247970" cy="244428"/>
          </a:xfrm>
          <a:prstGeom prst="rect">
            <a:avLst/>
          </a:prstGeom>
        </p:spPr>
      </p:pic>
      <p:pic>
        <p:nvPicPr>
          <p:cNvPr id="23556" name="Picture 4" descr="Distance Learning Made Easy: Top Tool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1" y="850605"/>
            <a:ext cx="6450419" cy="545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5256" y="232428"/>
            <a:ext cx="66378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19.  List students who completed courses with duration &gt; 30 hrs.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3177" y="1338477"/>
            <a:ext cx="4473977" cy="1768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77" y="3366393"/>
            <a:ext cx="3568883" cy="768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82" y="5974840"/>
            <a:ext cx="8122067" cy="177809"/>
          </a:xfrm>
          <a:prstGeom prst="rect">
            <a:avLst/>
          </a:prstGeom>
        </p:spPr>
      </p:pic>
      <p:pic>
        <p:nvPicPr>
          <p:cNvPr id="22530" name="Picture 2" descr="Online courses with Free Certificates | Class Centr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42573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84112" y="200051"/>
            <a:ext cx="64078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 startAt="20"/>
            </a:pPr>
            <a:r>
              <a:rPr lang="en-US" sz="2400" dirty="0">
                <a:latin typeface="Berlin Sans FB Demi" panose="020E0802020502020306" pitchFamily="34" charset="0"/>
              </a:rPr>
              <a:t>Rank users by number of course completions.</a:t>
            </a:r>
            <a:endParaRPr lang="en-US" sz="2400" dirty="0">
              <a:latin typeface="Berlin Sans FB Demi" panose="020E0802020502020306" pitchFamily="34" charset="0"/>
            </a:endParaRPr>
          </a:p>
          <a:p>
            <a:r>
              <a:rPr lang="en-US" sz="2400" dirty="0">
                <a:latin typeface="Berlin Sans FB Demi" panose="020E0802020502020306" pitchFamily="34" charset="0"/>
              </a:rPr>
              <a:t>  (Using Window Functions)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501" y="1815340"/>
            <a:ext cx="5048715" cy="2007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137" y="6657949"/>
            <a:ext cx="8045863" cy="139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01" y="4108476"/>
            <a:ext cx="5048715" cy="1676486"/>
          </a:xfrm>
          <a:prstGeom prst="rect">
            <a:avLst/>
          </a:prstGeom>
        </p:spPr>
      </p:pic>
      <p:pic>
        <p:nvPicPr>
          <p:cNvPr id="21508" name="Picture 4" descr="Free Online Courses in India (2025) | Top Platforms + Certificat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7" t="11183" r="20236" b="10910"/>
          <a:stretch>
            <a:fillRect/>
          </a:stretch>
        </p:blipFill>
        <p:spPr bwMode="auto">
          <a:xfrm>
            <a:off x="24809" y="60344"/>
            <a:ext cx="5429693" cy="659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0585" y="101471"/>
            <a:ext cx="10827833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21. Build a Course Loyalty Tier View: (CASE WHEN CompletedCourses &gt; 5 THEN 'Gold' WHEN &gt;3 THEN 'Silver' ELSE 'Bronze'.)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220" y="1122582"/>
            <a:ext cx="5482429" cy="2713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20" y="4026134"/>
            <a:ext cx="2978303" cy="2673487"/>
          </a:xfrm>
          <a:prstGeom prst="rect">
            <a:avLst/>
          </a:prstGeom>
        </p:spPr>
      </p:pic>
      <p:pic>
        <p:nvPicPr>
          <p:cNvPr id="20486" name="Picture 6" descr="WB Madhyamik Toppers List 2025 OUT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53" y="1185530"/>
            <a:ext cx="5153247" cy="44869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97913" y="59385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22. Total Revenue by Course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0187" y="2742575"/>
            <a:ext cx="4071384" cy="1729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87" y="822280"/>
            <a:ext cx="6881813" cy="12619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924" y="6035720"/>
            <a:ext cx="8489076" cy="301230"/>
          </a:xfrm>
          <a:prstGeom prst="rect">
            <a:avLst/>
          </a:prstGeom>
        </p:spPr>
      </p:pic>
      <p:pic>
        <p:nvPicPr>
          <p:cNvPr id="18436" name="Picture 4" descr="How I Made $1,764,000 Selling Online Courses (So Far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" t="9767" r="2771" b="10543"/>
          <a:stretch>
            <a:fillRect/>
          </a:stretch>
        </p:blipFill>
        <p:spPr bwMode="auto">
          <a:xfrm>
            <a:off x="-113082" y="0"/>
            <a:ext cx="5423269" cy="603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istance education system function design | Download Scientific Diagra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5693"/>
            <a:ext cx="12089218" cy="650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8839" y="192790"/>
            <a:ext cx="7743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23. Show total revenue collected per payment mode.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8839" y="2349795"/>
            <a:ext cx="4171212" cy="2636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839" y="1403498"/>
            <a:ext cx="7183179" cy="6867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39" y="6051092"/>
            <a:ext cx="5715294" cy="228612"/>
          </a:xfrm>
          <a:prstGeom prst="rect">
            <a:avLst/>
          </a:prstGeom>
        </p:spPr>
      </p:pic>
      <p:pic>
        <p:nvPicPr>
          <p:cNvPr id="19458" name="Picture 2" descr="Udemy reports 2024 financial resul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48839" cy="678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944680" cy="2386733"/>
          </a:xfrm>
          <a:noFill/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rm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Key Insights </a:t>
            </a:r>
            <a:r>
              <a:rPr lang="en-US" sz="4000" dirty="0">
                <a:latin typeface="Berlin Sans FB Demi" panose="020E0802020502020306" pitchFamily="34" charset="0"/>
              </a:rPr>
              <a:t>:     </a:t>
            </a:r>
            <a:br>
              <a:rPr lang="en-US" sz="4000" dirty="0">
                <a:latin typeface="Berlin Sans FB Demi" panose="020E0802020502020306" pitchFamily="34" charset="0"/>
              </a:rPr>
            </a:br>
            <a:r>
              <a:rPr lang="en-US" sz="4000" dirty="0">
                <a:latin typeface="Berlin Sans FB Demi" panose="020E0802020502020306" pitchFamily="34" charset="0"/>
              </a:rPr>
              <a:t>Online Learning Platform</a:t>
            </a:r>
            <a:br>
              <a:rPr lang="en-US" sz="4000" dirty="0">
                <a:latin typeface="Berlin Sans FB Demi" panose="020E0802020502020306" pitchFamily="34" charset="0"/>
              </a:rPr>
            </a:br>
            <a:endParaRPr lang="en-US" sz="4000" dirty="0">
              <a:latin typeface="Berlin Sans FB Demi" panose="020E0802020502020306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5815" y="2881811"/>
            <a:ext cx="4942367" cy="375861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>
                <a:latin typeface="Berlin Sans FB Demi" panose="020E0802020502020306" pitchFamily="34" charset="0"/>
              </a:rPr>
              <a:t>1.Student Behavior &amp; Engagement</a:t>
            </a:r>
            <a:endParaRPr lang="en-US" sz="2400" dirty="0">
              <a:latin typeface="Berlin Sans FB Demi" panose="020E0802020502020306" pitchFamily="34" charset="0"/>
            </a:endParaRPr>
          </a:p>
          <a:p>
            <a:r>
              <a:rPr lang="en-US" sz="2000" dirty="0"/>
              <a:t>Top Students</a:t>
            </a:r>
            <a:endParaRPr lang="en-US" sz="2000" dirty="0"/>
          </a:p>
          <a:p>
            <a:r>
              <a:rPr lang="en-US" sz="2000" dirty="0"/>
              <a:t>Dropout Rates</a:t>
            </a:r>
            <a:endParaRPr lang="en-US" sz="2000" dirty="0"/>
          </a:p>
          <a:p>
            <a:r>
              <a:rPr lang="en-US" sz="2000" dirty="0"/>
              <a:t>Peak Enrollment Days</a:t>
            </a:r>
            <a:endParaRPr lang="en-US" sz="2000" dirty="0"/>
          </a:p>
          <a:p>
            <a:pPr>
              <a:buNone/>
            </a:pPr>
            <a:r>
              <a:rPr lang="en-US" sz="2400" dirty="0">
                <a:latin typeface="Berlin Sans FB Demi" panose="020E0802020502020306" pitchFamily="34" charset="0"/>
              </a:rPr>
              <a:t>2. Instructor Performance &amp; Efficiency</a:t>
            </a:r>
            <a:endParaRPr lang="en-US" sz="2400" dirty="0">
              <a:latin typeface="Berlin Sans FB Demi" panose="020E0802020502020306" pitchFamily="34" charset="0"/>
            </a:endParaRPr>
          </a:p>
          <a:p>
            <a:r>
              <a:rPr lang="en-US" sz="2000" dirty="0"/>
              <a:t>Low-Rated Instructors </a:t>
            </a:r>
            <a:endParaRPr lang="en-US" sz="2000" dirty="0"/>
          </a:p>
          <a:p>
            <a:r>
              <a:rPr lang="en-US" sz="2000" dirty="0"/>
              <a:t>Top Instructors by Course Load </a:t>
            </a:r>
            <a:endParaRPr lang="en-US" sz="2000" dirty="0"/>
          </a:p>
          <a:p>
            <a:r>
              <a:rPr lang="en-US" sz="2000" dirty="0"/>
              <a:t>Instructor Dropout Correlation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2317108"/>
            <a:ext cx="560158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>
                <a:latin typeface="Berlin Sans FB Demi" panose="020E0802020502020306" pitchFamily="34" charset="0"/>
              </a:rPr>
              <a:t>3. Revenue &amp; Course Demand</a:t>
            </a:r>
            <a:endParaRPr lang="en-US" sz="2400" dirty="0">
              <a:latin typeface="Berlin Sans FB Demi" panose="020E08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High Revenue Courses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High ROI Categories 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Course Completion v/s Revenue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Most Popular Levels</a:t>
            </a:r>
            <a:endParaRPr lang="en-US" sz="2000" dirty="0"/>
          </a:p>
          <a:p>
            <a:pPr>
              <a:buNone/>
            </a:pPr>
            <a:r>
              <a:rPr lang="en-US" sz="2400" dirty="0">
                <a:latin typeface="Berlin Sans FB Demi" panose="020E0802020502020306" pitchFamily="34" charset="0"/>
              </a:rPr>
              <a:t>4. Operational Metrics</a:t>
            </a:r>
            <a:endParaRPr lang="en-US" sz="2400" dirty="0">
              <a:latin typeface="Berlin Sans FB Demi" panose="020E08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Average Completion Time by Course</a:t>
            </a:r>
            <a:endParaRPr lang="en-US" sz="2000" dirty="0"/>
          </a:p>
          <a:p>
            <a:pPr>
              <a:buNone/>
            </a:pPr>
            <a:r>
              <a:rPr lang="en-US" sz="2400" dirty="0">
                <a:latin typeface="Berlin Sans FB Demi" panose="020E0802020502020306" pitchFamily="34" charset="0"/>
              </a:rPr>
              <a:t>5. Feedback Pattern Analysis</a:t>
            </a:r>
            <a:endParaRPr lang="en-US" sz="2400" dirty="0">
              <a:latin typeface="Berlin Sans FB Demi" panose="020E08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Short vs Long Courses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Comparative &amp; Predictive Insights</a:t>
            </a:r>
            <a:endParaRPr lang="en-US" sz="2000" dirty="0"/>
          </a:p>
          <a:p>
            <a:pPr>
              <a:buNone/>
            </a:pPr>
            <a:r>
              <a:rPr lang="en-US" sz="2400" dirty="0">
                <a:latin typeface="Berlin Sans FB Demi" panose="020E0802020502020306" pitchFamily="34" charset="0"/>
              </a:rPr>
              <a:t>6. Payment Mode Preferences</a:t>
            </a:r>
            <a:endParaRPr lang="en-US" sz="2400" dirty="0">
              <a:latin typeface="Berlin Sans FB Demi" panose="020E08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Loyalty Tiers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Instructor-Student Matching</a:t>
            </a:r>
            <a:endParaRPr lang="en-US" sz="2000" dirty="0"/>
          </a:p>
        </p:txBody>
      </p:sp>
      <p:pic>
        <p:nvPicPr>
          <p:cNvPr id="25604" name="Picture 4" descr="111+ Thousand Online Education Banner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" b="13007"/>
          <a:stretch>
            <a:fillRect/>
          </a:stretch>
        </p:blipFill>
        <p:spPr bwMode="auto">
          <a:xfrm>
            <a:off x="3944680" y="0"/>
            <a:ext cx="8247320" cy="199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5515" y="191385"/>
            <a:ext cx="4022651" cy="58601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Berlin Sans FB Demi" panose="020E0802020502020306" pitchFamily="34" charset="0"/>
              </a:rPr>
              <a:t>Conclusion:</a:t>
            </a:r>
            <a:endParaRPr lang="en-US" sz="4000" dirty="0">
              <a:latin typeface="Berlin Sans FB Demi" panose="020E08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77394"/>
            <a:ext cx="8282763" cy="6080605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/>
              <a:t>The Online Learning Platform analysis reveals powerful insights that directly support strategic decision-making for both business and educational goals: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Berlin Sans FB Demi" panose="020E0802020502020306" pitchFamily="34" charset="0"/>
              </a:rPr>
              <a:t>Data-Driven Growth: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dirty="0"/>
              <a:t>The project uncovered trends in course popularity, instructor performance, and learner behavior — enabling smarter content creation and marketing strategies.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b="1" dirty="0">
                <a:latin typeface="Berlin Sans FB Demi" panose="020E0802020502020306" pitchFamily="34" charset="0"/>
              </a:rPr>
              <a:t>User-Centric Improvements</a:t>
            </a:r>
            <a:r>
              <a:rPr lang="en-US" dirty="0">
                <a:latin typeface="Berlin Sans FB Demi" panose="020E0802020502020306" pitchFamily="34" charset="0"/>
              </a:rPr>
              <a:t>: </a:t>
            </a:r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dirty="0"/>
              <a:t>High dropout rates, unpaid enrollments, and low-rated feedback highlighted areas where user experience and engagement can be enhanced.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erlin Sans FB Demi" panose="020E0802020502020306" pitchFamily="34" charset="0"/>
              </a:rPr>
              <a:t> Revenue Optimization</a:t>
            </a:r>
            <a:r>
              <a:rPr lang="en-US" dirty="0">
                <a:latin typeface="Berlin Sans FB Demi" panose="020E0802020502020306" pitchFamily="34" charset="0"/>
              </a:rPr>
              <a:t>: </a:t>
            </a:r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dirty="0"/>
              <a:t>Identifying top-performing courses, instructors, and payment patterns provides clear direction to maximize revenue and ROI.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b="1" dirty="0">
                <a:latin typeface="Berlin Sans FB Demi" panose="020E0802020502020306" pitchFamily="34" charset="0"/>
              </a:rPr>
              <a:t>Advanced Analytics Application</a:t>
            </a:r>
            <a:r>
              <a:rPr lang="en-US" dirty="0">
                <a:latin typeface="Berlin Sans FB Demi" panose="020E0802020502020306" pitchFamily="34" charset="0"/>
              </a:rPr>
              <a:t>: </a:t>
            </a:r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dirty="0"/>
              <a:t>By implementing 35+ SQL queries, window functions, views, and case-based logic, the platform simulates real-world business intelligence and operational dashboards.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erlin Sans FB Demi" panose="020E0802020502020306" pitchFamily="34" charset="0"/>
              </a:rPr>
              <a:t> Scalable &amp; Actionable Insights</a:t>
            </a:r>
            <a:r>
              <a:rPr lang="en-US" dirty="0">
                <a:latin typeface="Berlin Sans FB Demi" panose="020E0802020502020306" pitchFamily="34" charset="0"/>
              </a:rPr>
              <a:t>: </a:t>
            </a:r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dirty="0"/>
              <a:t>These insights form the foundation for developing automated reports, dashboards, and retention strategies for long-term success.</a:t>
            </a:r>
            <a:endParaRPr lang="en-US" dirty="0"/>
          </a:p>
          <a:p>
            <a:endParaRPr lang="en-US" dirty="0"/>
          </a:p>
        </p:txBody>
      </p:sp>
      <p:pic>
        <p:nvPicPr>
          <p:cNvPr id="26628" name="Picture 4" descr="ONLINE LEARNING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312" y="0"/>
            <a:ext cx="366468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157607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631366" y="1"/>
            <a:ext cx="6560633" cy="684444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b="1" kern="100" dirty="0">
                <a:solidFill>
                  <a:schemeClr val="tx1"/>
                </a:solidFill>
                <a:effectLst/>
                <a:latin typeface="Berlin Sans FB Demi" panose="020E0802020502020306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company aims to:</a:t>
            </a:r>
            <a:endParaRPr lang="en-US" sz="3200" kern="100" dirty="0">
              <a:solidFill>
                <a:schemeClr val="tx1"/>
              </a:solidFill>
              <a:effectLst/>
              <a:latin typeface="Berlin Sans FB Demi" panose="020E0802020502020306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Analyze learner activity, dropout trends, and course completion behavior.</a:t>
            </a:r>
            <a:endParaRPr lang="en-US" sz="1800" b="1" kern="100" dirty="0">
              <a:solidFill>
                <a:schemeClr val="accent1">
                  <a:lumMod val="50000"/>
                </a:schemeClr>
              </a:solidFill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Track top-performing and underperforming courses.</a:t>
            </a:r>
            <a:endParaRPr lang="en-US" sz="1800" b="1" kern="100" dirty="0">
              <a:solidFill>
                <a:schemeClr val="accent1">
                  <a:lumMod val="50000"/>
                </a:schemeClr>
              </a:solidFill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Evaluate instructor impact based on course ratings and earnings.</a:t>
            </a:r>
            <a:endParaRPr lang="en-US" sz="1800" b="1" kern="100" dirty="0">
              <a:solidFill>
                <a:schemeClr val="accent1">
                  <a:lumMod val="50000"/>
                </a:schemeClr>
              </a:solidFill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Understand revenue flow by course, instructor, and category.</a:t>
            </a:r>
            <a:endParaRPr lang="en-US" sz="1800" b="1" kern="100" dirty="0">
              <a:solidFill>
                <a:schemeClr val="accent1">
                  <a:lumMod val="50000"/>
                </a:schemeClr>
              </a:solidFill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Detect usage trends across professions, cities, and time periods.</a:t>
            </a:r>
            <a:endParaRPr lang="en-US" sz="1800" b="1" kern="100" dirty="0">
              <a:solidFill>
                <a:schemeClr val="accent1">
                  <a:lumMod val="50000"/>
                </a:schemeClr>
              </a:solidFill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Identify reasons behind low engagement, poor reviews, or refunds.</a:t>
            </a:r>
            <a:endParaRPr lang="en-US" sz="1800" b="1" kern="100" dirty="0">
              <a:solidFill>
                <a:schemeClr val="accent1">
                  <a:lumMod val="50000"/>
                </a:schemeClr>
              </a:solidFill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Build summarized dashboards and reusable views using SQL queries.</a:t>
            </a:r>
            <a:endParaRPr lang="en-US" sz="1800" b="1" kern="100" dirty="0">
              <a:solidFill>
                <a:schemeClr val="accent1">
                  <a:lumMod val="50000"/>
                </a:schemeClr>
              </a:solidFill>
              <a:effectLst/>
              <a:latin typeface="Segoe UI" panose="020B0502040204020203" pitchFamily="34" charset="0"/>
              <a:ea typeface="Aptos" panose="020B0004020202020204" pitchFamily="34" charset="0"/>
              <a:cs typeface="Segoe UI" panose="020B0502040204020203" pitchFamily="34" charset="0"/>
            </a:endParaRPr>
          </a:p>
          <a:p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20" name="Picture 19" descr="Free Webcam E-Learning illustration and pictur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553"/>
            <a:ext cx="5631366" cy="683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6" b="7146"/>
          <a:stretch>
            <a:fillRect/>
          </a:stretch>
        </p:blipFill>
        <p:spPr>
          <a:xfrm>
            <a:off x="1" y="0"/>
            <a:ext cx="12191999" cy="7002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9298" y="0"/>
            <a:ext cx="933357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rlin Sans FB Demi" panose="020E0802020502020306" pitchFamily="34" charset="0"/>
              </a:rPr>
              <a:t>Entity Relationship Diagram of Online Learning Platform</a:t>
            </a:r>
            <a:endParaRPr lang="en-US" sz="2800" dirty="0"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0" y="0"/>
          <a:ext cx="12269470" cy="6858000"/>
        </p:xfrm>
        <a:graphic>
          <a:graphicData uri="http://schemas.openxmlformats.org/drawingml/2006/table">
            <a:tbl>
              <a:tblPr/>
              <a:tblGrid>
                <a:gridCol w="6134735"/>
                <a:gridCol w="6134735"/>
              </a:tblGrid>
              <a:tr h="857250">
                <a:tc>
                  <a:txBody>
                    <a:bodyPr/>
                    <a:p>
                      <a:pPr algn="ctr"/>
                      <a:r>
                        <a:rPr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Relationship Description</a:t>
                      </a:r>
                      <a:endParaRPr sz="20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</a:t>
                      </a:r>
                      <a:endParaRPr sz="20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857250"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Users 1️ — ∞ Enrollments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 user can enroll in many courses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57250"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Courses 1 — ∞ Enrollments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 course can have many students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57250"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Courses 1️— ∞ Payments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Payments per course tracked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57250"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Courses 1️— ∞ Module_Progress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Course progress broken down by modules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57250"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Courses 1</a:t>
                      </a:r>
                      <a:r>
                        <a:rPr lang="en-US"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— ∞ Feedback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 course, many reviews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57250"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Courses ∞</a:t>
                      </a:r>
                      <a:r>
                        <a:rPr lang="en-US"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sym typeface="+mn-ea"/>
                        </a:rPr>
                        <a:t>—</a:t>
                      </a:r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</a:t>
                      </a:r>
                      <a:r>
                        <a:rPr lang="en-US"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Instructors (via Users + InstructorDetails)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Many courses are taught by one instructor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57250"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Users 1️— ∞ Payments / Feedback / Module_Progress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sz="20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 user can have many records</a:t>
                      </a:r>
                      <a:endParaRPr sz="2000" b="1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53" y="457200"/>
            <a:ext cx="10524418" cy="1089834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2000" b="1" dirty="0">
                <a:effectLst/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1.  List all distinct course categories and their course count sorted </a:t>
            </a:r>
            <a:br>
              <a:rPr lang="en-US" sz="2000" b="1" dirty="0">
                <a:effectLst/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</a:br>
            <a:r>
              <a:rPr lang="en-US" sz="2000" b="1" dirty="0">
                <a:effectLst/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    alphabetically.</a:t>
            </a:r>
            <a:br>
              <a:rPr lang="en-US" sz="2000" b="1" dirty="0">
                <a:effectLst/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</a:br>
            <a:br>
              <a:rPr lang="en-US" sz="2000" dirty="0">
                <a:effectLst/>
                <a:latin typeface="Segoe UI" panose="020B0502040204020203" pitchFamily="34" charset="0"/>
                <a:ea typeface="ＭＳ 明朝" panose="020B0400000000000000" pitchFamily="49" charset="-128"/>
                <a:cs typeface="Segoe UI" panose="020B0502040204020203" pitchFamily="34" charset="0"/>
              </a:rPr>
            </a:b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353" y="943994"/>
            <a:ext cx="7791098" cy="350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53" y="1539598"/>
            <a:ext cx="3505201" cy="4482061"/>
          </a:xfrm>
          <a:prstGeom prst="rect">
            <a:avLst/>
          </a:prstGeom>
        </p:spPr>
      </p:pic>
      <p:pic>
        <p:nvPicPr>
          <p:cNvPr id="3074" name="Picture 2" descr="Gemgates Arts and Science College for Wom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01830" y="1789771"/>
            <a:ext cx="6779941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53" y="6400800"/>
            <a:ext cx="10652252" cy="2535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884" y="519267"/>
            <a:ext cx="10515600" cy="484343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2.Top 3 Most Expensive Courses with Instructors.</a:t>
            </a:r>
            <a:endParaRPr lang="en-US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endParaRPr lang="en-US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884" y="1003610"/>
            <a:ext cx="7163575" cy="1154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84" y="2405874"/>
            <a:ext cx="7163575" cy="3568391"/>
          </a:xfrm>
          <a:prstGeom prst="rect">
            <a:avLst/>
          </a:prstGeom>
        </p:spPr>
      </p:pic>
      <p:pic>
        <p:nvPicPr>
          <p:cNvPr id="4104" name="Picture 8" descr="Top 10 Courses in Demand in Abroad 20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4" b="19600"/>
          <a:stretch>
            <a:fillRect/>
          </a:stretch>
        </p:blipFill>
        <p:spPr bwMode="auto">
          <a:xfrm rot="5400000">
            <a:off x="6898888" y="1564888"/>
            <a:ext cx="6858000" cy="372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6" y="6222380"/>
            <a:ext cx="8440335" cy="1966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966*540"/>
  <p:tag name="TABLE_ENDDRAG_RECT" val="0*0*966*5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4477</Words>
  <Application>WPS Presentation</Application>
  <PresentationFormat>Widescreen</PresentationFormat>
  <Paragraphs>142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Arial</vt:lpstr>
      <vt:lpstr>SimSun</vt:lpstr>
      <vt:lpstr>Wingdings</vt:lpstr>
      <vt:lpstr>Berlin Sans FB Demi</vt:lpstr>
      <vt:lpstr>Segoe UI</vt:lpstr>
      <vt:lpstr>Aptos</vt:lpstr>
      <vt:lpstr>Times New Roman</vt:lpstr>
      <vt:lpstr>Symbol</vt:lpstr>
      <vt:lpstr>MS Gothic</vt:lpstr>
      <vt:lpstr>ＭＳ 明朝</vt:lpstr>
      <vt:lpstr>Yu Gothic UI Semilight</vt:lpstr>
      <vt:lpstr>Calibri</vt:lpstr>
      <vt:lpstr>Microsoft YaHei</vt:lpstr>
      <vt:lpstr>Arial Unicode MS</vt:lpstr>
      <vt:lpstr>Calibri Light</vt:lpstr>
      <vt:lpstr>Office Theme</vt:lpstr>
      <vt:lpstr>Online Learning Platform Analysis (Using SQL)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 List all distinct course categories and their course count sorted       alphabetically.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Key Insights :      Online Learning Platform </vt:lpstr>
      <vt:lpstr>Conclusion: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Shivangi Mishra</dc:creator>
  <cp:lastModifiedBy>sneha mishra</cp:lastModifiedBy>
  <cp:revision>4</cp:revision>
  <dcterms:created xsi:type="dcterms:W3CDTF">2025-06-21T19:55:00Z</dcterms:created>
  <dcterms:modified xsi:type="dcterms:W3CDTF">2025-06-24T11:39:27Z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62ACC208844F4BB6B327CB97A8D06ECB_12</vt:lpwstr>
  </property>
  <property fmtid="{D5CDD505-2E9C-101B-9397-08002B2CF9AE}" pid="3" name="KSOProductBuildVer">
    <vt:lpwstr>1033-12.2.0.21546</vt:lpwstr>
  </property>
</Properties>
</file>